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75" r:id="rId3"/>
    <p:sldId id="257" r:id="rId4"/>
    <p:sldId id="272" r:id="rId5"/>
    <p:sldId id="258" r:id="rId6"/>
    <p:sldId id="267" r:id="rId7"/>
    <p:sldId id="259" r:id="rId8"/>
    <p:sldId id="268" r:id="rId9"/>
    <p:sldId id="274" r:id="rId10"/>
    <p:sldId id="276" r:id="rId11"/>
    <p:sldId id="283" r:id="rId12"/>
    <p:sldId id="285" r:id="rId13"/>
    <p:sldId id="284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37D1DA-A75E-40F2-98EF-F32FC0453BF1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pPr marL="82296" lvl="0" indent="0">
              <a:spcAft>
                <a:spcPts val="1200"/>
              </a:spcAft>
              <a:buClr>
                <a:srgbClr val="3891A7"/>
              </a:buClr>
              <a:buNone/>
            </a:pPr>
            <a:r>
              <a:rPr lang="sr-Latn-RS" sz="3600" b="1" dirty="0" smtClean="0">
                <a:solidFill>
                  <a:prstClr val="black"/>
                </a:solidFill>
              </a:rPr>
              <a:t>UVODNE NAPOMENE:</a:t>
            </a:r>
            <a:endParaRPr lang="en-US" sz="3600" b="1" dirty="0" smtClean="0">
              <a:solidFill>
                <a:prstClr val="black"/>
              </a:solidFill>
            </a:endParaRPr>
          </a:p>
          <a:p>
            <a:pPr lvl="0">
              <a:spcAft>
                <a:spcPts val="1200"/>
              </a:spcAft>
              <a:buClr>
                <a:srgbClr val="3891A7"/>
              </a:buClr>
            </a:pPr>
            <a:r>
              <a:rPr lang="en-US" sz="3600" dirty="0" err="1" smtClean="0">
                <a:solidFill>
                  <a:prstClr val="black"/>
                </a:solidFill>
              </a:rPr>
              <a:t>Prezentacija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koja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sledi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sr-Latn-RS" sz="3600" dirty="0" smtClean="0">
                <a:solidFill>
                  <a:prstClr val="black"/>
                </a:solidFill>
              </a:rPr>
              <a:t>sadrži </a:t>
            </a:r>
            <a:r>
              <a:rPr lang="en-US" sz="3600" dirty="0" err="1" smtClean="0">
                <a:solidFill>
                  <a:prstClr val="black"/>
                </a:solidFill>
              </a:rPr>
              <a:t>najvažnije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delove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prve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nastavne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jedinice</a:t>
            </a:r>
            <a:r>
              <a:rPr lang="sr-Latn-RS" sz="3600" dirty="0" smtClean="0">
                <a:solidFill>
                  <a:prstClr val="black"/>
                </a:solidFill>
              </a:rPr>
              <a:t> iz </a:t>
            </a:r>
            <a:r>
              <a:rPr lang="sr-Latn-RS" sz="3600" dirty="0" smtClean="0">
                <a:solidFill>
                  <a:prstClr val="black"/>
                </a:solidFill>
              </a:rPr>
              <a:t>skripte</a:t>
            </a:r>
            <a:r>
              <a:rPr lang="sr-Latn-R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PRESCHOOL </a:t>
            </a:r>
            <a:r>
              <a:rPr lang="en-US" sz="3600" dirty="0" smtClean="0">
                <a:solidFill>
                  <a:prstClr val="black"/>
                </a:solidFill>
              </a:rPr>
              <a:t>CURRICULUM. </a:t>
            </a:r>
            <a:endParaRPr lang="sr-Latn-RS" sz="3600" dirty="0" smtClean="0">
              <a:solidFill>
                <a:prstClr val="black"/>
              </a:solidFill>
            </a:endParaRPr>
          </a:p>
          <a:p>
            <a:pPr lvl="0">
              <a:spcAft>
                <a:spcPts val="1200"/>
              </a:spcAft>
              <a:buClr>
                <a:srgbClr val="3891A7"/>
              </a:buClr>
            </a:pPr>
            <a:r>
              <a:rPr lang="sr-Latn-RS" sz="3600" dirty="0" smtClean="0">
                <a:solidFill>
                  <a:prstClr val="black"/>
                </a:solidFill>
              </a:rPr>
              <a:t>Na kraju prezentacije je lista novih reči i vežba koja vam pomaže da ih zapamtite i usvojite. 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70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lnSpcReduction="10000"/>
          </a:bodyPr>
          <a:lstStyle/>
          <a:p>
            <a:pPr marL="82296" lvl="0" indent="0">
              <a:spcAft>
                <a:spcPts val="600"/>
              </a:spcAft>
              <a:buClr>
                <a:srgbClr val="3891A7"/>
              </a:buClr>
              <a:buNone/>
            </a:pPr>
            <a:r>
              <a:rPr lang="en-US" b="1" dirty="0">
                <a:solidFill>
                  <a:prstClr val="black"/>
                </a:solidFill>
              </a:rPr>
              <a:t>domain, n </a:t>
            </a:r>
            <a:r>
              <a:rPr lang="en-US" dirty="0">
                <a:solidFill>
                  <a:prstClr val="black"/>
                </a:solidFill>
              </a:rPr>
              <a:t>- an area of interest or an area over which a person has control; a particular interest, activity, or type of knowledge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b="1" dirty="0" smtClean="0"/>
              <a:t>proceed</a:t>
            </a:r>
            <a:r>
              <a:rPr lang="en-US" b="1" dirty="0"/>
              <a:t>, v </a:t>
            </a:r>
            <a:r>
              <a:rPr lang="en-US" dirty="0"/>
              <a:t>- move forward or go in a particular direction; to start or continue an action or process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b="1" dirty="0" smtClean="0"/>
              <a:t>pattern, n </a:t>
            </a:r>
            <a:r>
              <a:rPr lang="en-US" dirty="0" smtClean="0"/>
              <a:t>- a </a:t>
            </a:r>
            <a:r>
              <a:rPr lang="en-US" dirty="0"/>
              <a:t>particular way in which something is done, is organized, or happens</a:t>
            </a:r>
          </a:p>
          <a:p>
            <a:pPr marL="82296" indent="0">
              <a:buNone/>
            </a:pPr>
            <a:r>
              <a:rPr lang="en-US" b="1" dirty="0" smtClean="0"/>
              <a:t>acquire, v </a:t>
            </a:r>
            <a:r>
              <a:rPr lang="en-US" dirty="0"/>
              <a:t>- to get or buy something; to obtain or begin to have something</a:t>
            </a:r>
          </a:p>
        </p:txBody>
      </p:sp>
    </p:spTree>
    <p:extLst>
      <p:ext uri="{BB962C8B-B14F-4D97-AF65-F5344CB8AC3E}">
        <p14:creationId xmlns:p14="http://schemas.microsoft.com/office/powerpoint/2010/main" val="240731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Fill in the sentences </a:t>
            </a:r>
            <a:r>
              <a:rPr lang="en-US" smtClean="0"/>
              <a:t>with the appropriate </a:t>
            </a:r>
            <a:r>
              <a:rPr lang="en-US" dirty="0" smtClean="0"/>
              <a:t>words:</a:t>
            </a:r>
          </a:p>
          <a:p>
            <a:pPr marL="82296" indent="0">
              <a:buNone/>
            </a:pPr>
            <a:r>
              <a:rPr lang="en-US" dirty="0" smtClean="0"/>
              <a:t>1. The </a:t>
            </a:r>
            <a:r>
              <a:rPr lang="en-US" dirty="0"/>
              <a:t>first chapter describes the strange </a:t>
            </a:r>
            <a:r>
              <a:rPr lang="en-US" dirty="0" smtClean="0"/>
              <a:t>_______ of </a:t>
            </a:r>
            <a:r>
              <a:rPr lang="en-US" dirty="0"/>
              <a:t>events that led to his death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/>
              <a:t>2. He has </a:t>
            </a:r>
            <a:r>
              <a:rPr lang="en-US" dirty="0" smtClean="0"/>
              <a:t>_______ a </a:t>
            </a:r>
            <a:r>
              <a:rPr lang="en-US" dirty="0"/>
              <a:t>reputation for being difficult to work with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/>
              <a:t>3. </a:t>
            </a:r>
            <a:r>
              <a:rPr lang="en-US" dirty="0" smtClean="0"/>
              <a:t>She </a:t>
            </a:r>
            <a:r>
              <a:rPr lang="en-US" dirty="0"/>
              <a:t>is famous for some great </a:t>
            </a:r>
            <a:r>
              <a:rPr lang="en-US" dirty="0" smtClean="0"/>
              <a:t>experiments </a:t>
            </a:r>
            <a:r>
              <a:rPr lang="en-US" dirty="0"/>
              <a:t>in the </a:t>
            </a:r>
            <a:r>
              <a:rPr lang="en-US" dirty="0" smtClean="0"/>
              <a:t>_______ of </a:t>
            </a:r>
            <a:r>
              <a:rPr lang="en-US" dirty="0"/>
              <a:t>art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In the park, there are two young </a:t>
            </a:r>
            <a:r>
              <a:rPr lang="en-US" dirty="0"/>
              <a:t>mums with </a:t>
            </a:r>
            <a:r>
              <a:rPr lang="en-US" dirty="0" smtClean="0"/>
              <a:t>_______ in </a:t>
            </a:r>
            <a:r>
              <a:rPr lang="en-US" dirty="0"/>
              <a:t>prams.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87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5</a:t>
            </a:r>
            <a:r>
              <a:rPr lang="en-US" dirty="0"/>
              <a:t>. The ending to the film was just </a:t>
            </a:r>
            <a:r>
              <a:rPr lang="en-US" dirty="0" smtClean="0"/>
              <a:t>so _______.</a:t>
            </a:r>
          </a:p>
          <a:p>
            <a:pPr marL="82296" indent="0">
              <a:buNone/>
            </a:pPr>
            <a:r>
              <a:rPr lang="en-US" dirty="0" smtClean="0"/>
              <a:t>6</a:t>
            </a:r>
            <a:r>
              <a:rPr lang="en-US" dirty="0"/>
              <a:t>. His lawyers have decided not to </a:t>
            </a:r>
            <a:r>
              <a:rPr lang="en-US" dirty="0" smtClean="0"/>
              <a:t>_______ with </a:t>
            </a:r>
            <a:r>
              <a:rPr lang="en-US" dirty="0"/>
              <a:t>the case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7.  All </a:t>
            </a:r>
            <a:r>
              <a:rPr lang="en-US" dirty="0"/>
              <a:t>three murders followed the </a:t>
            </a:r>
            <a:r>
              <a:rPr lang="en-US" dirty="0" smtClean="0"/>
              <a:t>same _______.</a:t>
            </a:r>
          </a:p>
          <a:p>
            <a:pPr marL="82296" indent="0">
              <a:buNone/>
            </a:pPr>
            <a:r>
              <a:rPr lang="en-US" dirty="0"/>
              <a:t>8. </a:t>
            </a:r>
            <a:r>
              <a:rPr lang="en-US" dirty="0" smtClean="0"/>
              <a:t> A _______ was sitting </a:t>
            </a:r>
            <a:r>
              <a:rPr lang="en-US" dirty="0"/>
              <a:t>in the middle of the carpet, thumb in mouth.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49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1. The first chapter describes the strange </a:t>
            </a:r>
            <a:r>
              <a:rPr lang="en-US" dirty="0">
                <a:solidFill>
                  <a:srgbClr val="FF0000"/>
                </a:solidFill>
              </a:rPr>
              <a:t>sequence</a:t>
            </a:r>
            <a:r>
              <a:rPr lang="en-US" dirty="0">
                <a:solidFill>
                  <a:prstClr val="black"/>
                </a:solidFill>
              </a:rPr>
              <a:t> of events that led to his death.</a:t>
            </a:r>
          </a:p>
          <a:p>
            <a:pPr marL="82296" indent="0">
              <a:buNone/>
            </a:pPr>
            <a:r>
              <a:rPr lang="en-US" dirty="0"/>
              <a:t>2. He has </a:t>
            </a:r>
            <a:r>
              <a:rPr lang="en-US" dirty="0">
                <a:solidFill>
                  <a:srgbClr val="FF0000"/>
                </a:solidFill>
              </a:rPr>
              <a:t>acquired</a:t>
            </a:r>
            <a:r>
              <a:rPr lang="en-US" dirty="0"/>
              <a:t> a reputation for being difficult to work with</a:t>
            </a:r>
            <a:r>
              <a:rPr lang="en-US" dirty="0" smtClean="0"/>
              <a:t>.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3. She is </a:t>
            </a:r>
            <a:r>
              <a:rPr lang="en-US" dirty="0"/>
              <a:t>famous for </a:t>
            </a:r>
            <a:r>
              <a:rPr lang="en-US" dirty="0" smtClean="0"/>
              <a:t>some great experiments </a:t>
            </a:r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domain</a:t>
            </a:r>
            <a:r>
              <a:rPr lang="en-US" dirty="0"/>
              <a:t> of </a:t>
            </a:r>
            <a:r>
              <a:rPr lang="en-US" dirty="0" smtClean="0"/>
              <a:t>art.</a:t>
            </a:r>
          </a:p>
          <a:p>
            <a:pPr marL="82296" indent="0">
              <a:buNone/>
            </a:pPr>
            <a:r>
              <a:rPr lang="en-US" dirty="0"/>
              <a:t>4. In the </a:t>
            </a:r>
            <a:r>
              <a:rPr lang="en-US" dirty="0" smtClean="0"/>
              <a:t>park, </a:t>
            </a:r>
            <a:r>
              <a:rPr lang="en-US" dirty="0"/>
              <a:t>there are </a:t>
            </a:r>
            <a:r>
              <a:rPr lang="en-US" dirty="0" smtClean="0"/>
              <a:t>two young </a:t>
            </a:r>
            <a:r>
              <a:rPr lang="en-US" dirty="0"/>
              <a:t>mums with </a:t>
            </a:r>
            <a:r>
              <a:rPr lang="en-US" dirty="0">
                <a:solidFill>
                  <a:srgbClr val="FF0000"/>
                </a:solidFill>
              </a:rPr>
              <a:t>infants</a:t>
            </a:r>
            <a:r>
              <a:rPr lang="en-US" dirty="0"/>
              <a:t> in prams.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9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5. The ending to the film was just so </a:t>
            </a:r>
            <a:r>
              <a:rPr lang="en-US" dirty="0">
                <a:solidFill>
                  <a:srgbClr val="FF0000"/>
                </a:solidFill>
              </a:rPr>
              <a:t>predictable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/>
              <a:t>6. His lawyers have decided not to </a:t>
            </a:r>
            <a:r>
              <a:rPr lang="en-US" dirty="0">
                <a:solidFill>
                  <a:srgbClr val="FF0000"/>
                </a:solidFill>
              </a:rPr>
              <a:t>proceed</a:t>
            </a:r>
            <a:r>
              <a:rPr lang="en-US" dirty="0"/>
              <a:t> with the case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7.  All </a:t>
            </a:r>
            <a:r>
              <a:rPr lang="en-US" dirty="0"/>
              <a:t>three </a:t>
            </a:r>
            <a:r>
              <a:rPr lang="en-US" dirty="0" smtClean="0"/>
              <a:t>murders followed </a:t>
            </a:r>
            <a:r>
              <a:rPr lang="en-US" dirty="0"/>
              <a:t>the same </a:t>
            </a:r>
            <a:r>
              <a:rPr lang="en-US" dirty="0">
                <a:solidFill>
                  <a:srgbClr val="FF0000"/>
                </a:solidFill>
              </a:rPr>
              <a:t>pattern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/>
              <a:t>8. </a:t>
            </a:r>
            <a:r>
              <a:rPr lang="en-US" dirty="0" smtClean="0"/>
              <a:t> A </a:t>
            </a:r>
            <a:r>
              <a:rPr lang="en-US" dirty="0">
                <a:solidFill>
                  <a:srgbClr val="FF0000"/>
                </a:solidFill>
              </a:rPr>
              <a:t>toddler</a:t>
            </a:r>
            <a:r>
              <a:rPr lang="en-US" dirty="0"/>
              <a:t> was </a:t>
            </a:r>
            <a:r>
              <a:rPr lang="en-US" dirty="0" smtClean="0"/>
              <a:t>sitting </a:t>
            </a:r>
            <a:r>
              <a:rPr lang="en-US" dirty="0"/>
              <a:t>in the middle of the carpet, thumb in mouth.</a:t>
            </a:r>
          </a:p>
        </p:txBody>
      </p:sp>
    </p:spTree>
    <p:extLst>
      <p:ext uri="{BB962C8B-B14F-4D97-AF65-F5344CB8AC3E}">
        <p14:creationId xmlns:p14="http://schemas.microsoft.com/office/powerpoint/2010/main" val="369841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776864" cy="2304256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u="sng" dirty="0" smtClean="0"/>
              <a:t>Unit 1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PRESCHOOL </a:t>
            </a:r>
            <a:r>
              <a:rPr lang="en-US" sz="4800" b="1" dirty="0"/>
              <a:t>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7651576" cy="3024336"/>
          </a:xfrm>
        </p:spPr>
        <p:txBody>
          <a:bodyPr/>
          <a:lstStyle/>
          <a:p>
            <a:r>
              <a:rPr lang="en-US" sz="4400" dirty="0" smtClean="0"/>
              <a:t>Part 1</a:t>
            </a:r>
          </a:p>
          <a:p>
            <a:r>
              <a:rPr lang="en-US" sz="4400" dirty="0" smtClean="0"/>
              <a:t>Dimensions </a:t>
            </a:r>
            <a:r>
              <a:rPr lang="en-US" sz="4400" dirty="0"/>
              <a:t>of Infant and Toddler Programs and Curriculum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4000" b="1" dirty="0" smtClean="0"/>
              <a:t>First 3 years of life </a:t>
            </a:r>
            <a:r>
              <a:rPr lang="en-US" sz="4000" b="1" dirty="0" smtClean="0"/>
              <a:t>form the</a:t>
            </a:r>
            <a:r>
              <a:rPr lang="sr-Latn-RS" sz="4000" b="1" dirty="0" smtClean="0"/>
              <a:t> basis for later growth and development</a:t>
            </a:r>
            <a:r>
              <a:rPr lang="en-US" sz="4000" b="1" dirty="0" smtClean="0"/>
              <a:t> and therefore </a:t>
            </a:r>
            <a:r>
              <a:rPr lang="en-US" sz="4000" b="1" dirty="0"/>
              <a:t>i</a:t>
            </a:r>
            <a:r>
              <a:rPr lang="en-US" sz="4000" b="1" dirty="0" smtClean="0"/>
              <a:t>ndividuals </a:t>
            </a:r>
            <a:r>
              <a:rPr lang="en-US" sz="4000" b="1" dirty="0"/>
              <a:t>caring for infants and toddlers have </a:t>
            </a:r>
            <a:r>
              <a:rPr lang="sr-Latn-RS" sz="4000" b="1" dirty="0" smtClean="0"/>
              <a:t>great </a:t>
            </a:r>
            <a:r>
              <a:rPr lang="en-US" sz="4000" b="1" dirty="0" smtClean="0"/>
              <a:t>responsibility.</a:t>
            </a:r>
            <a:endParaRPr lang="sr-Latn-RS" sz="4000" b="1" dirty="0" smtClean="0"/>
          </a:p>
          <a:p>
            <a:pPr>
              <a:buNone/>
            </a:pPr>
            <a:endParaRPr lang="sr-Latn-RS" sz="2800" b="1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 dirty="0">
                <a:solidFill>
                  <a:srgbClr val="4F271C">
                    <a:satMod val="130000"/>
                  </a:srgbClr>
                </a:solidFill>
              </a:rPr>
              <a:t>PRESCHOOL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/>
          </a:bodyPr>
          <a:lstStyle/>
          <a:p>
            <a:pPr lvl="0">
              <a:buClr>
                <a:srgbClr val="3891A7"/>
              </a:buClr>
            </a:pPr>
            <a:r>
              <a:rPr lang="sr-Latn-RS" sz="3600" b="1" dirty="0" smtClean="0">
                <a:solidFill>
                  <a:prstClr val="black"/>
                </a:solidFill>
              </a:rPr>
              <a:t>There </a:t>
            </a:r>
            <a:r>
              <a:rPr lang="sr-Latn-RS" sz="3600" b="1" dirty="0">
                <a:solidFill>
                  <a:prstClr val="black"/>
                </a:solidFill>
              </a:rPr>
              <a:t>are </a:t>
            </a:r>
            <a:r>
              <a:rPr lang="sr-Latn-RS" sz="3600" b="1" u="sng" dirty="0">
                <a:solidFill>
                  <a:prstClr val="black"/>
                </a:solidFill>
              </a:rPr>
              <a:t>many components</a:t>
            </a:r>
            <a:r>
              <a:rPr lang="sr-Latn-RS" sz="3600" b="1" dirty="0">
                <a:solidFill>
                  <a:prstClr val="black"/>
                </a:solidFill>
              </a:rPr>
              <a:t> of quality infant and toddler </a:t>
            </a:r>
            <a:r>
              <a:rPr lang="sr-Latn-RS" sz="3600" b="1" dirty="0" smtClean="0">
                <a:solidFill>
                  <a:prstClr val="black"/>
                </a:solidFill>
              </a:rPr>
              <a:t>program</a:t>
            </a:r>
            <a:r>
              <a:rPr lang="en-US" sz="3600" b="1" dirty="0" smtClean="0">
                <a:solidFill>
                  <a:prstClr val="black"/>
                </a:solidFill>
              </a:rPr>
              <a:t>, but before we look at them, we will discuss the principles of child development.</a:t>
            </a:r>
            <a:endParaRPr lang="sr-Latn-RS" sz="3600" b="1" dirty="0">
              <a:solidFill>
                <a:prstClr val="black"/>
              </a:solidFill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sz="3600" b="1" u="sng" dirty="0" smtClean="0">
                <a:solidFill>
                  <a:prstClr val="black"/>
                </a:solidFill>
              </a:rPr>
              <a:t>There are </a:t>
            </a:r>
            <a:r>
              <a:rPr lang="sr-Latn-RS" sz="3600" b="1" u="sng" dirty="0" smtClean="0">
                <a:solidFill>
                  <a:prstClr val="black"/>
                </a:solidFill>
              </a:rPr>
              <a:t>4 </a:t>
            </a:r>
            <a:r>
              <a:rPr lang="sr-Latn-RS" sz="3600" b="1" u="sng" dirty="0">
                <a:solidFill>
                  <a:prstClr val="black"/>
                </a:solidFill>
              </a:rPr>
              <a:t>GENERAL PRINCIPLES OF CHILD </a:t>
            </a:r>
            <a:r>
              <a:rPr lang="sr-Latn-RS" sz="3600" b="1" u="sng" dirty="0" smtClean="0">
                <a:solidFill>
                  <a:prstClr val="black"/>
                </a:solidFill>
              </a:rPr>
              <a:t>DEVELOPMENT.</a:t>
            </a:r>
            <a:endParaRPr lang="sr-Latn-RS" sz="3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3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196752"/>
            <a:ext cx="7602048" cy="505164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sz="4000" b="1" u="sng" dirty="0" smtClean="0">
                <a:solidFill>
                  <a:srgbClr val="0070C0"/>
                </a:solidFill>
              </a:rPr>
              <a:t>The first principle</a:t>
            </a:r>
            <a:r>
              <a:rPr lang="en-US" sz="4000" b="1" dirty="0" smtClean="0">
                <a:solidFill>
                  <a:srgbClr val="0070C0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4000" b="1" dirty="0" smtClean="0"/>
              <a:t>G</a:t>
            </a:r>
            <a:r>
              <a:rPr lang="sr-Latn-RS" sz="4000" b="1" dirty="0" smtClean="0"/>
              <a:t>rowth follows a UNIVERSAL </a:t>
            </a:r>
            <a:r>
              <a:rPr lang="en-US" sz="4000" b="1" dirty="0" smtClean="0"/>
              <a:t> </a:t>
            </a:r>
            <a:r>
              <a:rPr lang="sr-Latn-RS" sz="4000" b="1" dirty="0" smtClean="0"/>
              <a:t>AND PREDICTABLE </a:t>
            </a:r>
            <a:r>
              <a:rPr lang="en-US" sz="4000" b="1" dirty="0" smtClean="0"/>
              <a:t> </a:t>
            </a:r>
            <a:r>
              <a:rPr lang="sr-Latn-RS" sz="4000" b="1" dirty="0" smtClean="0"/>
              <a:t>SEQUENCE</a:t>
            </a:r>
            <a:endParaRPr lang="en-US" sz="4000" b="1" dirty="0" smtClean="0"/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sz="3800" b="1" dirty="0" smtClean="0"/>
              <a:t>The </a:t>
            </a:r>
            <a:r>
              <a:rPr lang="en-US" sz="3800" b="1" dirty="0"/>
              <a:t>predictability of development can be seen in each area of development—physical, social, emotional, cognitive, and language. </a:t>
            </a:r>
            <a:endParaRPr lang="en-US" sz="3800" b="1" dirty="0" smtClean="0"/>
          </a:p>
          <a:p>
            <a:pPr marL="0" indent="0">
              <a:buNone/>
            </a:pPr>
            <a:r>
              <a:rPr lang="en-US" sz="3800" b="1" dirty="0" smtClean="0"/>
              <a:t>For </a:t>
            </a:r>
            <a:r>
              <a:rPr lang="en-US" sz="3800" b="1" dirty="0"/>
              <a:t>example, in the physical domain, development proceeds from sitting, to crawling to pulling, to a stand to walking </a:t>
            </a:r>
            <a:r>
              <a:rPr lang="en-US" sz="3800" b="1" dirty="0" smtClean="0"/>
              <a:t>(</a:t>
            </a:r>
            <a:r>
              <a:rPr lang="en-US" sz="3800" b="1" dirty="0" err="1" smtClean="0"/>
              <a:t>Berk</a:t>
            </a:r>
            <a:r>
              <a:rPr lang="en-US" sz="3800" b="1" dirty="0" smtClean="0"/>
              <a:t>, 1996)</a:t>
            </a:r>
            <a:endParaRPr lang="sr-Latn-RS" dirty="0" smtClean="0"/>
          </a:p>
          <a:p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3891A7"/>
              </a:buClr>
              <a:buNone/>
            </a:pPr>
            <a:r>
              <a:rPr lang="en-US" b="1" dirty="0"/>
              <a:t>2) Although </a:t>
            </a:r>
            <a:r>
              <a:rPr lang="en-US" b="1" dirty="0" smtClean="0"/>
              <a:t>the sequence is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predictable,</a:t>
            </a:r>
            <a:endParaRPr lang="en-US" b="1" dirty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prstClr val="black"/>
                </a:solidFill>
              </a:rPr>
              <a:t>according </a:t>
            </a:r>
            <a:r>
              <a:rPr lang="en-US" b="1" dirty="0">
                <a:solidFill>
                  <a:prstClr val="black"/>
                </a:solidFill>
              </a:rPr>
              <a:t>to </a:t>
            </a:r>
            <a:r>
              <a:rPr lang="en-US" b="1" u="sng" dirty="0">
                <a:solidFill>
                  <a:srgbClr val="0070C0"/>
                </a:solidFill>
              </a:rPr>
              <a:t>the </a:t>
            </a:r>
            <a:r>
              <a:rPr lang="en-US" b="1" u="sng" dirty="0" smtClean="0">
                <a:solidFill>
                  <a:srgbClr val="0070C0"/>
                </a:solidFill>
              </a:rPr>
              <a:t>second principle </a:t>
            </a:r>
          </a:p>
          <a:p>
            <a:pPr>
              <a:buNone/>
            </a:pPr>
            <a:r>
              <a:rPr lang="sr-Latn-RS" sz="4000" b="1" dirty="0"/>
              <a:t>e</a:t>
            </a:r>
            <a:r>
              <a:rPr lang="sr-Latn-RS" sz="4000" b="1" dirty="0" smtClean="0"/>
              <a:t>very child has an INDIVIDUAL PATTERN AND TIMING OF GROWTH. </a:t>
            </a:r>
            <a:endParaRPr lang="en-US" sz="4000" b="1" dirty="0"/>
          </a:p>
          <a:p>
            <a:pPr>
              <a:buNone/>
            </a:pPr>
            <a:r>
              <a:rPr lang="en-US" sz="3900" b="1" dirty="0" smtClean="0"/>
              <a:t>For </a:t>
            </a:r>
            <a:r>
              <a:rPr lang="en-US" sz="3900" b="1" dirty="0"/>
              <a:t>example, one child may pull to a standing position and walk at eight </a:t>
            </a:r>
            <a:r>
              <a:rPr lang="en-US" sz="3900" b="1" dirty="0" smtClean="0"/>
              <a:t>months</a:t>
            </a:r>
            <a:r>
              <a:rPr lang="sr-Latn-RS" sz="3900" b="1" dirty="0" smtClean="0"/>
              <a:t>,</a:t>
            </a:r>
            <a:r>
              <a:rPr lang="en-US" sz="3900" b="1" dirty="0" smtClean="0"/>
              <a:t> </a:t>
            </a:r>
            <a:r>
              <a:rPr lang="en-US" sz="3900" b="1" dirty="0"/>
              <a:t>while another may do so at 13 months</a:t>
            </a:r>
            <a:r>
              <a:rPr lang="en-US" sz="3900" b="1" dirty="0" smtClean="0"/>
              <a:t>.</a:t>
            </a:r>
            <a:endParaRPr lang="sr-Latn-RS" sz="39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600" b="1" dirty="0">
                <a:solidFill>
                  <a:srgbClr val="0070C0"/>
                </a:solidFill>
              </a:rPr>
              <a:t>3) </a:t>
            </a:r>
            <a:r>
              <a:rPr lang="en-US" sz="3600" b="1" u="sng" dirty="0">
                <a:solidFill>
                  <a:srgbClr val="0070C0"/>
                </a:solidFill>
              </a:rPr>
              <a:t>The </a:t>
            </a:r>
            <a:r>
              <a:rPr lang="en-US" sz="3600" b="1" u="sng" dirty="0" smtClean="0">
                <a:solidFill>
                  <a:srgbClr val="0070C0"/>
                </a:solidFill>
              </a:rPr>
              <a:t>third principle</a:t>
            </a:r>
            <a:r>
              <a:rPr lang="en-US" sz="3600" b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US" sz="4000" b="1" dirty="0" smtClean="0"/>
              <a:t>D</a:t>
            </a:r>
            <a:r>
              <a:rPr lang="sr-Latn-RS" sz="4000" b="1" dirty="0" smtClean="0"/>
              <a:t>evelopment </a:t>
            </a:r>
            <a:r>
              <a:rPr lang="en-US" sz="4000" b="1" dirty="0" smtClean="0"/>
              <a:t>proceeds </a:t>
            </a:r>
            <a:r>
              <a:rPr lang="sr-Latn-RS" sz="4000" b="1" dirty="0" smtClean="0"/>
              <a:t>FROM SIMPLE</a:t>
            </a:r>
            <a:r>
              <a:rPr lang="en-US" sz="4000" b="1" dirty="0" smtClean="0"/>
              <a:t>  </a:t>
            </a:r>
            <a:r>
              <a:rPr lang="sr-Latn-RS" sz="4000" b="1" dirty="0" smtClean="0"/>
              <a:t>TO COMPLEX and FROM GENERAL TO SPECIFIC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In other words, simple </a:t>
            </a:r>
            <a:r>
              <a:rPr lang="en-US" sz="4000" b="1" dirty="0"/>
              <a:t>skills must be acquired before more complex </a:t>
            </a:r>
            <a:r>
              <a:rPr lang="en-US" sz="4000" b="1" dirty="0" smtClean="0"/>
              <a:t>ones. For example, children </a:t>
            </a:r>
            <a:r>
              <a:rPr lang="en-US" sz="4000" b="1" dirty="0"/>
              <a:t>eat with their fingers before attempting to use a spoon or fork. </a:t>
            </a:r>
            <a:endParaRPr lang="sr-Latn-R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b="1" dirty="0">
                <a:solidFill>
                  <a:srgbClr val="0070C0"/>
                </a:solidFill>
              </a:rPr>
              <a:t>4) </a:t>
            </a:r>
            <a:r>
              <a:rPr lang="en-US" sz="4000" b="1" u="sng" dirty="0">
                <a:solidFill>
                  <a:srgbClr val="0070C0"/>
                </a:solidFill>
              </a:rPr>
              <a:t>The </a:t>
            </a:r>
            <a:r>
              <a:rPr lang="en-US" sz="4000" b="1" u="sng" dirty="0" smtClean="0">
                <a:solidFill>
                  <a:srgbClr val="0070C0"/>
                </a:solidFill>
              </a:rPr>
              <a:t>fourth principle</a:t>
            </a:r>
            <a:r>
              <a:rPr lang="en-US" sz="4000" b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sr-Latn-RS" sz="4000" b="1" dirty="0" smtClean="0"/>
              <a:t>Children develop their bodies FROM </a:t>
            </a:r>
            <a:r>
              <a:rPr lang="en-US" sz="4000" b="1" dirty="0" smtClean="0"/>
              <a:t> </a:t>
            </a:r>
            <a:r>
              <a:rPr lang="sr-Latn-RS" sz="4000" b="1" dirty="0" smtClean="0"/>
              <a:t>THE </a:t>
            </a:r>
            <a:r>
              <a:rPr lang="en-US" sz="4000" b="1" dirty="0" smtClean="0"/>
              <a:t> </a:t>
            </a:r>
            <a:r>
              <a:rPr lang="sr-Latn-RS" sz="4000" b="1" dirty="0" smtClean="0"/>
              <a:t>TOP DOWN and FROM </a:t>
            </a:r>
            <a:r>
              <a:rPr lang="en-US" sz="4000" b="1" dirty="0" smtClean="0"/>
              <a:t> </a:t>
            </a:r>
            <a:r>
              <a:rPr lang="sr-Latn-RS" sz="4000" b="1" dirty="0" smtClean="0"/>
              <a:t>THE CENTRE OUT</a:t>
            </a:r>
            <a:r>
              <a:rPr lang="en-US" sz="4000" b="1" dirty="0" smtClean="0"/>
              <a:t> </a:t>
            </a:r>
          </a:p>
          <a:p>
            <a:pPr>
              <a:buNone/>
            </a:pPr>
            <a:r>
              <a:rPr lang="en-US" sz="4000" b="1" dirty="0" smtClean="0"/>
              <a:t>For example, they first use their arms, and then fingers. They can sit before they can stand or walk.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108012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VOCABULARY: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7848872" cy="5040560"/>
          </a:xfrm>
        </p:spPr>
        <p:txBody>
          <a:bodyPr>
            <a:noAutofit/>
          </a:bodyPr>
          <a:lstStyle/>
          <a:p>
            <a:pPr marL="82296" indent="0">
              <a:spcAft>
                <a:spcPts val="600"/>
              </a:spcAft>
              <a:buNone/>
            </a:pPr>
            <a:r>
              <a:rPr lang="en-US" b="1" dirty="0" smtClean="0"/>
              <a:t>infant, </a:t>
            </a:r>
            <a:r>
              <a:rPr lang="en-US" b="1" dirty="0"/>
              <a:t>n </a:t>
            </a:r>
            <a:r>
              <a:rPr lang="en-US" dirty="0"/>
              <a:t>- a baby or a very young </a:t>
            </a:r>
            <a:r>
              <a:rPr lang="en-US" dirty="0" smtClean="0"/>
              <a:t>child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b="1" dirty="0" smtClean="0"/>
              <a:t>toddler, n </a:t>
            </a:r>
            <a:r>
              <a:rPr lang="en-US" dirty="0"/>
              <a:t>- a young child, especially one who is learning or has recently learned to </a:t>
            </a:r>
            <a:r>
              <a:rPr lang="en-US" dirty="0" smtClean="0"/>
              <a:t>walk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b="1" dirty="0" smtClean="0"/>
              <a:t>predictable, </a:t>
            </a:r>
            <a:r>
              <a:rPr lang="en-US" b="1" dirty="0" err="1" smtClean="0"/>
              <a:t>adj</a:t>
            </a:r>
            <a:r>
              <a:rPr lang="en-US" b="1" dirty="0" smtClean="0"/>
              <a:t> </a:t>
            </a:r>
            <a:r>
              <a:rPr lang="en-US" dirty="0" smtClean="0"/>
              <a:t>- happening </a:t>
            </a:r>
            <a:r>
              <a:rPr lang="en-US" dirty="0"/>
              <a:t>or behaving in a way that you expect and not </a:t>
            </a:r>
            <a:r>
              <a:rPr lang="en-US" dirty="0" smtClean="0"/>
              <a:t>unusual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b="1" dirty="0" smtClean="0"/>
              <a:t>sequence, n </a:t>
            </a:r>
            <a:r>
              <a:rPr lang="en-US" dirty="0"/>
              <a:t>- a series of related things or events, or the order in which they follow each </a:t>
            </a:r>
            <a:r>
              <a:rPr lang="en-US" dirty="0" smtClean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536146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552</TotalTime>
  <Words>714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PowerPoint Presentation</vt:lpstr>
      <vt:lpstr>  Unit 1 PRESCHOOL CURRICULUM</vt:lpstr>
      <vt:lpstr>PRESCHOOL CURRICULUM</vt:lpstr>
      <vt:lpstr>PRESCHOOL CURRICULUM</vt:lpstr>
      <vt:lpstr>PRESCHOOL CURRICULUM</vt:lpstr>
      <vt:lpstr>PRESCHOOL CURRICULUM</vt:lpstr>
      <vt:lpstr>PRESCHOOL CURRICULUM</vt:lpstr>
      <vt:lpstr>PRESCHOOL CURRICULUM</vt:lpstr>
      <vt:lpstr>VOCABULARY:</vt:lpstr>
      <vt:lpstr>PowerPoint Presentation</vt:lpstr>
      <vt:lpstr>Vocabulary exercise:</vt:lpstr>
      <vt:lpstr>PowerPoint Presentation</vt:lpstr>
      <vt:lpstr>Key: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PRESCHOOL CURRICULUM</dc:title>
  <dc:creator>Nigal</dc:creator>
  <cp:lastModifiedBy>Inspirion 15 3878</cp:lastModifiedBy>
  <cp:revision>49</cp:revision>
  <dcterms:created xsi:type="dcterms:W3CDTF">2015-10-07T19:45:52Z</dcterms:created>
  <dcterms:modified xsi:type="dcterms:W3CDTF">2022-10-12T16:31:48Z</dcterms:modified>
</cp:coreProperties>
</file>